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3" r:id="rId4"/>
  </p:sldMasterIdLst>
  <p:notesMasterIdLst>
    <p:notesMasterId r:id="rId13"/>
  </p:notesMasterIdLst>
  <p:handoutMasterIdLst>
    <p:handoutMasterId r:id="rId14"/>
  </p:handoutMasterIdLst>
  <p:sldIdLst>
    <p:sldId id="256" r:id="rId5"/>
    <p:sldId id="288" r:id="rId6"/>
    <p:sldId id="260" r:id="rId7"/>
    <p:sldId id="287" r:id="rId8"/>
    <p:sldId id="261" r:id="rId9"/>
    <p:sldId id="263" r:id="rId10"/>
    <p:sldId id="282" r:id="rId11"/>
    <p:sldId id="262" r:id="rId12"/>
  </p:sldIdLst>
  <p:sldSz cx="9144000" cy="5143500" type="screen16x9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4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pos="5760" userDrawn="1">
          <p15:clr>
            <a:srgbClr val="A4A3A4"/>
          </p15:clr>
        </p15:guide>
        <p15:guide id="6" pos="2760" userDrawn="1">
          <p15:clr>
            <a:srgbClr val="A4A3A4"/>
          </p15:clr>
        </p15:guide>
        <p15:guide id="7" orient="horz" pos="180" userDrawn="1">
          <p15:clr>
            <a:srgbClr val="A4A3A4"/>
          </p15:clr>
        </p15:guide>
        <p15:guide id="8" orient="horz" pos="276" userDrawn="1">
          <p15:clr>
            <a:srgbClr val="A4A3A4"/>
          </p15:clr>
        </p15:guide>
        <p15:guide id="9" pos="2976" userDrawn="1">
          <p15:clr>
            <a:srgbClr val="A4A3A4"/>
          </p15:clr>
        </p15:guide>
        <p15:guide id="10" orient="horz" pos="31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37" userDrawn="1">
          <p15:clr>
            <a:srgbClr val="A4A3A4"/>
          </p15:clr>
        </p15:guide>
        <p15:guide id="2" pos="2909" userDrawn="1">
          <p15:clr>
            <a:srgbClr val="A4A3A4"/>
          </p15:clr>
        </p15:guide>
        <p15:guide id="3" orient="horz" pos="2909" userDrawn="1">
          <p15:clr>
            <a:srgbClr val="A4A3A4"/>
          </p15:clr>
        </p15:guide>
        <p15:guide id="4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2" clrIdx="3"/>
  <p:cmAuthor id="4" name="Wen, Jenna" initials="WJ" lastIdx="1" clrIdx="4">
    <p:extLst>
      <p:ext uri="{19B8F6BF-5375-455C-9EA6-DF929625EA0E}">
        <p15:presenceInfo xmlns:p15="http://schemas.microsoft.com/office/powerpoint/2012/main" userId="S::jwen@fiveprime.com::6fb7172e-238f-4e7c-9a34-4f2a02e973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0A8"/>
    <a:srgbClr val="000000"/>
    <a:srgbClr val="2C5EA1"/>
    <a:srgbClr val="FF2500"/>
    <a:srgbClr val="FFFFFF"/>
    <a:srgbClr val="1F5B9D"/>
    <a:srgbClr val="E7EAF1"/>
    <a:srgbClr val="7F7F7F"/>
    <a:srgbClr val="EC2B8F"/>
    <a:srgbClr val="EE2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42" autoAdjust="0"/>
  </p:normalViewPr>
  <p:slideViewPr>
    <p:cSldViewPr snapToGrid="0">
      <p:cViewPr>
        <p:scale>
          <a:sx n="84" d="100"/>
          <a:sy n="84" d="100"/>
        </p:scale>
        <p:origin x="804" y="52"/>
      </p:cViewPr>
      <p:guideLst>
        <p:guide orient="horz" pos="594"/>
        <p:guide orient="horz" pos="3240"/>
        <p:guide pos="5760"/>
        <p:guide pos="2760"/>
        <p:guide orient="horz" pos="180"/>
        <p:guide orient="horz" pos="276"/>
        <p:guide pos="2976"/>
        <p:guide orient="horz" pos="3132"/>
      </p:guideLst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84"/>
    </p:cViewPr>
  </p:sorterViewPr>
  <p:notesViewPr>
    <p:cSldViewPr snapToGrid="0">
      <p:cViewPr varScale="1">
        <p:scale>
          <a:sx n="86" d="100"/>
          <a:sy n="86" d="100"/>
        </p:scale>
        <p:origin x="3840" y="84"/>
      </p:cViewPr>
      <p:guideLst>
        <p:guide orient="horz" pos="4637"/>
        <p:guide pos="2909"/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3011699" cy="463408"/>
          </a:xfrm>
          <a:prstGeom prst="rect">
            <a:avLst/>
          </a:prstGeom>
        </p:spPr>
        <p:txBody>
          <a:bodyPr vert="horz" lIns="92438" tIns="46219" rIns="92438" bIns="462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2" y="2"/>
            <a:ext cx="3011699" cy="463408"/>
          </a:xfrm>
          <a:prstGeom prst="rect">
            <a:avLst/>
          </a:prstGeom>
        </p:spPr>
        <p:txBody>
          <a:bodyPr vert="horz" lIns="92438" tIns="46219" rIns="92438" bIns="46219" rtlCol="0"/>
          <a:lstStyle>
            <a:lvl1pPr algn="r">
              <a:defRPr sz="1200"/>
            </a:lvl1pPr>
          </a:lstStyle>
          <a:p>
            <a:fld id="{9AC76C28-B6B7-455A-9160-E5148E35C47E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8772673"/>
            <a:ext cx="3011699" cy="463407"/>
          </a:xfrm>
          <a:prstGeom prst="rect">
            <a:avLst/>
          </a:prstGeom>
        </p:spPr>
        <p:txBody>
          <a:bodyPr vert="horz" lIns="92438" tIns="46219" rIns="92438" bIns="462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2" y="8772673"/>
            <a:ext cx="3011699" cy="463407"/>
          </a:xfrm>
          <a:prstGeom prst="rect">
            <a:avLst/>
          </a:prstGeom>
        </p:spPr>
        <p:txBody>
          <a:bodyPr vert="horz" lIns="92438" tIns="46219" rIns="92438" bIns="46219" rtlCol="0" anchor="b"/>
          <a:lstStyle>
            <a:lvl1pPr algn="r">
              <a:defRPr sz="1200"/>
            </a:lvl1pPr>
          </a:lstStyle>
          <a:p>
            <a:fld id="{F47F26A7-8F20-48B0-975E-395A97343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477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3011699" cy="463408"/>
          </a:xfrm>
          <a:prstGeom prst="rect">
            <a:avLst/>
          </a:prstGeom>
        </p:spPr>
        <p:txBody>
          <a:bodyPr vert="horz" lIns="92438" tIns="46219" rIns="92438" bIns="462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72" y="2"/>
            <a:ext cx="3011699" cy="463408"/>
          </a:xfrm>
          <a:prstGeom prst="rect">
            <a:avLst/>
          </a:prstGeom>
        </p:spPr>
        <p:txBody>
          <a:bodyPr vert="horz" lIns="92438" tIns="46219" rIns="92438" bIns="46219" rtlCol="0"/>
          <a:lstStyle>
            <a:lvl1pPr algn="r">
              <a:defRPr sz="1200"/>
            </a:lvl1pPr>
          </a:lstStyle>
          <a:p>
            <a:fld id="{9CC694FA-B599-42AC-BCA9-8C04B332EBBE}" type="datetimeFigureOut">
              <a:rPr lang="en-US" smtClean="0"/>
              <a:t>1/28/2020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1154113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8" tIns="46219" rIns="92438" bIns="462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3"/>
            <a:ext cx="5560060" cy="3636704"/>
          </a:xfrm>
          <a:prstGeom prst="rect">
            <a:avLst/>
          </a:prstGeom>
        </p:spPr>
        <p:txBody>
          <a:bodyPr vert="horz" lIns="92438" tIns="46219" rIns="92438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772673"/>
            <a:ext cx="3011699" cy="463407"/>
          </a:xfrm>
          <a:prstGeom prst="rect">
            <a:avLst/>
          </a:prstGeom>
        </p:spPr>
        <p:txBody>
          <a:bodyPr vert="horz" lIns="92438" tIns="46219" rIns="92438" bIns="462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2" y="8772673"/>
            <a:ext cx="3011699" cy="463407"/>
          </a:xfrm>
          <a:prstGeom prst="rect">
            <a:avLst/>
          </a:prstGeom>
        </p:spPr>
        <p:txBody>
          <a:bodyPr vert="horz" lIns="92438" tIns="46219" rIns="92438" bIns="46219" rtlCol="0" anchor="b"/>
          <a:lstStyle>
            <a:lvl1pPr algn="r">
              <a:defRPr sz="1200"/>
            </a:lvl1pPr>
          </a:lstStyle>
          <a:p>
            <a:fld id="{C3A0B4B9-60FC-40A0-8BF7-6F4954832A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462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B4B9-60FC-40A0-8BF7-6F4954832A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9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B4B9-60FC-40A0-8BF7-6F4954832A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8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Washer </a:t>
            </a:r>
          </a:p>
          <a:p>
            <a:r>
              <a:rPr lang="en-US" dirty="0"/>
              <a:t>- Possible interface point is circled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B4B9-60FC-40A0-8BF7-6F4954832A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B4B9-60FC-40A0-8BF7-6F4954832AC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1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Normally open / normally closed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Operates like a switch that’s either open or closed, until it receives an impulse that causes the other switch state</a:t>
            </a:r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/>
              <a:t>Latch relay wiring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Actual part looks very different from how it’s supposed to be wired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B4B9-60FC-40A0-8BF7-6F4954832AC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2"/>
          <p:cNvSpPr/>
          <p:nvPr/>
        </p:nvSpPr>
        <p:spPr bwMode="auto">
          <a:xfrm>
            <a:off x="203200" y="2828926"/>
            <a:ext cx="361950" cy="67866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93" y="2900366"/>
            <a:ext cx="61913" cy="60722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13" y="0"/>
            <a:ext cx="9147313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467600" y="4743452"/>
            <a:ext cx="11496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NASDAQ:FPRX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A91EB4E-2057-DE4E-9C4A-9C8027423D41}"/>
              </a:ext>
            </a:extLst>
          </p:cNvPr>
          <p:cNvSpPr/>
          <p:nvPr userDrawn="1"/>
        </p:nvSpPr>
        <p:spPr>
          <a:xfrm>
            <a:off x="-3313" y="2961088"/>
            <a:ext cx="9147313" cy="1313546"/>
          </a:xfrm>
          <a:custGeom>
            <a:avLst/>
            <a:gdLst>
              <a:gd name="connsiteX0" fmla="*/ 0 w 9147313"/>
              <a:gd name="connsiteY0" fmla="*/ 0 h 1313546"/>
              <a:gd name="connsiteX1" fmla="*/ 9147313 w 9147313"/>
              <a:gd name="connsiteY1" fmla="*/ 0 h 1313546"/>
              <a:gd name="connsiteX2" fmla="*/ 9147313 w 9147313"/>
              <a:gd name="connsiteY2" fmla="*/ 1313546 h 1313546"/>
              <a:gd name="connsiteX3" fmla="*/ 0 w 9147313"/>
              <a:gd name="connsiteY3" fmla="*/ 1313546 h 1313546"/>
              <a:gd name="connsiteX4" fmla="*/ 0 w 9147313"/>
              <a:gd name="connsiteY4" fmla="*/ 875427 h 1313546"/>
              <a:gd name="connsiteX5" fmla="*/ 3313 w 9147313"/>
              <a:gd name="connsiteY5" fmla="*/ 875761 h 1313546"/>
              <a:gd name="connsiteX6" fmla="*/ 222301 w 9147313"/>
              <a:gd name="connsiteY6" fmla="*/ 656773 h 1313546"/>
              <a:gd name="connsiteX7" fmla="*/ 3313 w 9147313"/>
              <a:gd name="connsiteY7" fmla="*/ 437785 h 1313546"/>
              <a:gd name="connsiteX8" fmla="*/ 0 w 9147313"/>
              <a:gd name="connsiteY8" fmla="*/ 438119 h 1313546"/>
              <a:gd name="connsiteX9" fmla="*/ 0 w 9147313"/>
              <a:gd name="connsiteY9" fmla="*/ 0 h 131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7313" h="1313546">
                <a:moveTo>
                  <a:pt x="0" y="0"/>
                </a:moveTo>
                <a:lnTo>
                  <a:pt x="9147313" y="0"/>
                </a:lnTo>
                <a:lnTo>
                  <a:pt x="9147313" y="1313546"/>
                </a:lnTo>
                <a:lnTo>
                  <a:pt x="0" y="1313546"/>
                </a:lnTo>
                <a:lnTo>
                  <a:pt x="0" y="875427"/>
                </a:lnTo>
                <a:lnTo>
                  <a:pt x="3313" y="875761"/>
                </a:lnTo>
                <a:cubicBezTo>
                  <a:pt x="124257" y="875761"/>
                  <a:pt x="222301" y="777717"/>
                  <a:pt x="222301" y="656773"/>
                </a:cubicBezTo>
                <a:cubicBezTo>
                  <a:pt x="222301" y="535829"/>
                  <a:pt x="124257" y="437785"/>
                  <a:pt x="3313" y="437785"/>
                </a:cubicBezTo>
                <a:lnTo>
                  <a:pt x="0" y="4381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52500" y="3205595"/>
            <a:ext cx="7886700" cy="576696"/>
          </a:xfrm>
        </p:spPr>
        <p:txBody>
          <a:bodyPr rIns="0" bIns="45720" anchor="ctr">
            <a:norm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3808161"/>
            <a:ext cx="7886700" cy="369094"/>
          </a:xfrm>
        </p:spPr>
        <p:txBody>
          <a:bodyPr tIns="45720" rIns="0" anchor="t">
            <a:normAutofit/>
          </a:bodyPr>
          <a:lstStyle>
            <a:lvl1pPr marL="0" indent="0">
              <a:buFontTx/>
              <a:buNone/>
              <a:defRPr sz="135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A7BCB959-4C0B-5A48-BD91-70A25E8B50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74215"/>
            <a:ext cx="3735878" cy="10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94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9412" y="4994910"/>
            <a:ext cx="5314517" cy="14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Confidential © 2019 Five Prime Therapeutics, Inc.   All Rights Reserved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8B53D8-C943-6C46-A74F-0114557EB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0DBC4-A43E-EE45-9955-A6FD793098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45" y="4742151"/>
            <a:ext cx="693907" cy="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7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ith Foo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"/>
            <a:ext cx="9144000" cy="1365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9412" y="4994910"/>
            <a:ext cx="5314517" cy="14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Confidential © 2019 Five Prime Therapeutics, Inc.   All Rights Reserved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2468F-2C96-C24E-A97D-106B40612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45" y="4742151"/>
            <a:ext cx="693907" cy="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63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ith Footer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"/>
            <a:ext cx="9144000" cy="1365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9412" y="4994910"/>
            <a:ext cx="5314517" cy="14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Confidential © 2019 Five Prime Therapeutics, Inc.  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4459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"/>
            <a:ext cx="9144000" cy="1414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0" y="4462533"/>
            <a:ext cx="9144000" cy="680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0221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04801" y="891540"/>
            <a:ext cx="8534400" cy="4032152"/>
          </a:xfrm>
        </p:spPr>
        <p:txBody>
          <a:bodyPr lIns="0" tIns="0" rIns="0" bIns="0"/>
          <a:lstStyle>
            <a:lvl1pPr marL="172641" indent="-172641">
              <a:lnSpc>
                <a:spcPct val="95000"/>
              </a:lnSpc>
              <a:buSzPct val="110000"/>
              <a:buFont typeface="Lucida Grande"/>
              <a:buChar char="•"/>
              <a:defRPr sz="1500">
                <a:solidFill>
                  <a:schemeClr val="tx1"/>
                </a:solidFill>
              </a:defRPr>
            </a:lvl1pPr>
            <a:lvl2pPr marL="346472" indent="-171450">
              <a:lnSpc>
                <a:spcPct val="95000"/>
              </a:lnSpc>
              <a:buSzPct val="110000"/>
              <a:buFont typeface="Lucida Grande"/>
              <a:buChar char="•"/>
              <a:tabLst/>
              <a:defRPr/>
            </a:lvl2pPr>
            <a:lvl3pPr marL="558404" indent="-170260">
              <a:lnSpc>
                <a:spcPct val="95000"/>
              </a:lnSpc>
              <a:buSzPct val="110000"/>
              <a:buFont typeface="Lucida Grande"/>
              <a:buChar char="•"/>
              <a:tabLst/>
              <a:defRPr/>
            </a:lvl3pPr>
            <a:lvl4pPr marL="729854" indent="-171450">
              <a:lnSpc>
                <a:spcPct val="95000"/>
              </a:lnSpc>
              <a:buSzPct val="110000"/>
              <a:buFont typeface="Lucida Grande"/>
              <a:buChar char="•"/>
              <a:tabLst/>
              <a:defRPr/>
            </a:lvl4pPr>
            <a:lvl5pPr marL="900113" indent="-170260">
              <a:lnSpc>
                <a:spcPct val="95000"/>
              </a:lnSpc>
              <a:buSzPct val="110000"/>
              <a:buFont typeface="Lucida Grande"/>
              <a:buChar char="•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0655D5-C54D-3D44-9946-500DE3424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33D33-04A1-1B46-A47C-B202994E10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45" y="4742151"/>
            <a:ext cx="693907" cy="1909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B2B25-B1C5-495D-A291-815E9C725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0B85B-7BF5-49B1-9ADB-E07CEF5060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© 2019 Five Prime Therapeutics, Inc.  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6F298-3C61-4ABF-AB6F-9797ED22EC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2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ntent Subhea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04801" y="891540"/>
            <a:ext cx="8534400" cy="3780824"/>
          </a:xfrm>
        </p:spPr>
        <p:txBody>
          <a:bodyPr lIns="0" tIns="0" rIns="0" bIns="0"/>
          <a:lstStyle>
            <a:lvl1pPr marL="0" indent="0">
              <a:lnSpc>
                <a:spcPct val="95000"/>
              </a:lnSpc>
              <a:buSzPct val="115000"/>
              <a:buFontTx/>
              <a:buNone/>
              <a:defRPr lang="en-US" sz="1500" b="0" kern="1200" cap="none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216694" indent="-211931">
              <a:lnSpc>
                <a:spcPct val="95000"/>
              </a:lnSpc>
              <a:buSzPct val="110000"/>
              <a:buFont typeface="Lucida Grande"/>
              <a:buChar char="•"/>
              <a:tabLst/>
              <a:defRPr sz="1500"/>
            </a:lvl2pPr>
            <a:lvl3pPr marL="388144" indent="-171450">
              <a:lnSpc>
                <a:spcPct val="95000"/>
              </a:lnSpc>
              <a:buSzPct val="110000"/>
              <a:buFont typeface="Lucida Grande"/>
              <a:buChar char="•"/>
              <a:tabLst/>
              <a:defRPr/>
            </a:lvl3pPr>
            <a:lvl4pPr marL="600075" indent="-211931">
              <a:lnSpc>
                <a:spcPct val="95000"/>
              </a:lnSpc>
              <a:buSzPct val="110000"/>
              <a:buFont typeface="Lucida Grande"/>
              <a:buChar char="•"/>
              <a:tabLst/>
              <a:defRPr/>
            </a:lvl4pPr>
            <a:lvl5pPr marL="776288" indent="-176213">
              <a:lnSpc>
                <a:spcPct val="95000"/>
              </a:lnSpc>
              <a:buSzPct val="110000"/>
              <a:buFont typeface="Lucida Grande"/>
              <a:buChar char="•"/>
              <a:tabLst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5000"/>
              <a:buFontTx/>
              <a:buNone/>
              <a:tabLst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7F86C-2243-EA45-9623-2C9997AAD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FBDE9-F856-E643-B109-96C162959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45" y="4742151"/>
            <a:ext cx="693907" cy="1909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84B19-C666-43ED-BFA3-3990341A94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EE718-09A5-47F5-AD6E-8005691B77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© 2019 Five Prime Therapeutics, Inc.  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6BDF4-4770-4E63-B880-56838A0909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870331" y="1035845"/>
            <a:ext cx="7405070" cy="3136923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the film icon to insert your widescreen (16x9) video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9412" y="4994910"/>
            <a:ext cx="5314517" cy="14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Confidential © 2019 Five Prime Therapeutics, Inc.   All Rights Reserved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B393A2-EFF3-8D4F-807C-27FF37929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0D356-486C-FE40-B9EA-444FFC8FFF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45" y="4742151"/>
            <a:ext cx="693907" cy="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3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ED8A41-ECAC-40F3-8D15-C2E2F6F49447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Picture 6" descr="Slide6.FPA008CSF1R.72.jpg">
              <a:extLst>
                <a:ext uri="{FF2B5EF4-FFF2-40B4-BE49-F238E27FC236}">
                  <a16:creationId xmlns:a16="http://schemas.microsoft.com/office/drawing/2014/main" id="{B237BF52-47F9-4DE7-8AC2-D00738B36F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0" t="1119" r="559"/>
            <a:stretch/>
          </p:blipFill>
          <p:spPr>
            <a:xfrm rot="10800000" flipH="1" flipV="1">
              <a:off x="0" y="0"/>
              <a:ext cx="9136698" cy="51435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8711B596-1535-41C7-A9E4-53A986052D9A}"/>
                </a:ext>
              </a:extLst>
            </p:cNvPr>
            <p:cNvSpPr/>
            <p:nvPr/>
          </p:nvSpPr>
          <p:spPr>
            <a:xfrm>
              <a:off x="0" y="2961088"/>
              <a:ext cx="9144000" cy="1313546"/>
            </a:xfrm>
            <a:custGeom>
              <a:avLst/>
              <a:gdLst>
                <a:gd name="connsiteX0" fmla="*/ 0 w 9147313"/>
                <a:gd name="connsiteY0" fmla="*/ 0 h 1313546"/>
                <a:gd name="connsiteX1" fmla="*/ 9147313 w 9147313"/>
                <a:gd name="connsiteY1" fmla="*/ 0 h 1313546"/>
                <a:gd name="connsiteX2" fmla="*/ 9147313 w 9147313"/>
                <a:gd name="connsiteY2" fmla="*/ 1313546 h 1313546"/>
                <a:gd name="connsiteX3" fmla="*/ 0 w 9147313"/>
                <a:gd name="connsiteY3" fmla="*/ 1313546 h 1313546"/>
                <a:gd name="connsiteX4" fmla="*/ 0 w 9147313"/>
                <a:gd name="connsiteY4" fmla="*/ 875427 h 1313546"/>
                <a:gd name="connsiteX5" fmla="*/ 3313 w 9147313"/>
                <a:gd name="connsiteY5" fmla="*/ 875761 h 1313546"/>
                <a:gd name="connsiteX6" fmla="*/ 222301 w 9147313"/>
                <a:gd name="connsiteY6" fmla="*/ 656773 h 1313546"/>
                <a:gd name="connsiteX7" fmla="*/ 3313 w 9147313"/>
                <a:gd name="connsiteY7" fmla="*/ 437785 h 1313546"/>
                <a:gd name="connsiteX8" fmla="*/ 0 w 9147313"/>
                <a:gd name="connsiteY8" fmla="*/ 438119 h 1313546"/>
                <a:gd name="connsiteX9" fmla="*/ 0 w 9147313"/>
                <a:gd name="connsiteY9" fmla="*/ 0 h 131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7313" h="1313546">
                  <a:moveTo>
                    <a:pt x="0" y="0"/>
                  </a:moveTo>
                  <a:lnTo>
                    <a:pt x="9147313" y="0"/>
                  </a:lnTo>
                  <a:lnTo>
                    <a:pt x="9147313" y="1313546"/>
                  </a:lnTo>
                  <a:lnTo>
                    <a:pt x="0" y="1313546"/>
                  </a:lnTo>
                  <a:lnTo>
                    <a:pt x="0" y="875427"/>
                  </a:lnTo>
                  <a:lnTo>
                    <a:pt x="3313" y="875761"/>
                  </a:lnTo>
                  <a:cubicBezTo>
                    <a:pt x="124257" y="875761"/>
                    <a:pt x="222301" y="777717"/>
                    <a:pt x="222301" y="656773"/>
                  </a:cubicBezTo>
                  <a:cubicBezTo>
                    <a:pt x="222301" y="535829"/>
                    <a:pt x="124257" y="437785"/>
                    <a:pt x="3313" y="437785"/>
                  </a:cubicBezTo>
                  <a:lnTo>
                    <a:pt x="0" y="438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AEFB3FD-A80F-4DC7-8909-11F2CBA357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923" y="4627407"/>
            <a:ext cx="1143000" cy="31619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E062E92-6EE2-43C7-919B-AEC9F3E23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45" y="3200338"/>
            <a:ext cx="7886700" cy="576696"/>
          </a:xfrm>
        </p:spPr>
        <p:txBody>
          <a:bodyPr rIns="0" bIns="4572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4D6F2DB-87A6-4BA3-B608-C32BBD8ED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045" y="3802904"/>
            <a:ext cx="7886700" cy="369094"/>
          </a:xfrm>
        </p:spPr>
        <p:txBody>
          <a:bodyPr tIns="45720" rIns="0" anchor="t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1632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27A6C21-C8DD-401D-ADDD-00D1790AD10C}"/>
              </a:ext>
            </a:extLst>
          </p:cNvPr>
          <p:cNvGrpSpPr/>
          <p:nvPr userDrawn="1"/>
        </p:nvGrpSpPr>
        <p:grpSpPr>
          <a:xfrm>
            <a:off x="-3313" y="0"/>
            <a:ext cx="9158918" cy="5143500"/>
            <a:chOff x="-3313" y="0"/>
            <a:chExt cx="9158918" cy="5143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489602-7620-49EB-94FA-AA9B40BD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55605" cy="5143500"/>
            </a:xfrm>
            <a:prstGeom prst="rect">
              <a:avLst/>
            </a:prstGeom>
          </p:spPr>
        </p:pic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A255603-700D-427D-B027-A0685750C61C}"/>
                </a:ext>
              </a:extLst>
            </p:cNvPr>
            <p:cNvSpPr/>
            <p:nvPr/>
          </p:nvSpPr>
          <p:spPr>
            <a:xfrm>
              <a:off x="-3313" y="2961088"/>
              <a:ext cx="9147313" cy="1313546"/>
            </a:xfrm>
            <a:custGeom>
              <a:avLst/>
              <a:gdLst>
                <a:gd name="connsiteX0" fmla="*/ 0 w 9147313"/>
                <a:gd name="connsiteY0" fmla="*/ 0 h 1313546"/>
                <a:gd name="connsiteX1" fmla="*/ 9147313 w 9147313"/>
                <a:gd name="connsiteY1" fmla="*/ 0 h 1313546"/>
                <a:gd name="connsiteX2" fmla="*/ 9147313 w 9147313"/>
                <a:gd name="connsiteY2" fmla="*/ 1313546 h 1313546"/>
                <a:gd name="connsiteX3" fmla="*/ 0 w 9147313"/>
                <a:gd name="connsiteY3" fmla="*/ 1313546 h 1313546"/>
                <a:gd name="connsiteX4" fmla="*/ 0 w 9147313"/>
                <a:gd name="connsiteY4" fmla="*/ 875427 h 1313546"/>
                <a:gd name="connsiteX5" fmla="*/ 3313 w 9147313"/>
                <a:gd name="connsiteY5" fmla="*/ 875761 h 1313546"/>
                <a:gd name="connsiteX6" fmla="*/ 222301 w 9147313"/>
                <a:gd name="connsiteY6" fmla="*/ 656773 h 1313546"/>
                <a:gd name="connsiteX7" fmla="*/ 3313 w 9147313"/>
                <a:gd name="connsiteY7" fmla="*/ 437785 h 1313546"/>
                <a:gd name="connsiteX8" fmla="*/ 0 w 9147313"/>
                <a:gd name="connsiteY8" fmla="*/ 438119 h 1313546"/>
                <a:gd name="connsiteX9" fmla="*/ 0 w 9147313"/>
                <a:gd name="connsiteY9" fmla="*/ 0 h 131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7313" h="1313546">
                  <a:moveTo>
                    <a:pt x="0" y="0"/>
                  </a:moveTo>
                  <a:lnTo>
                    <a:pt x="9147313" y="0"/>
                  </a:lnTo>
                  <a:lnTo>
                    <a:pt x="9147313" y="1313546"/>
                  </a:lnTo>
                  <a:lnTo>
                    <a:pt x="0" y="1313546"/>
                  </a:lnTo>
                  <a:lnTo>
                    <a:pt x="0" y="875427"/>
                  </a:lnTo>
                  <a:lnTo>
                    <a:pt x="3313" y="875761"/>
                  </a:lnTo>
                  <a:cubicBezTo>
                    <a:pt x="124257" y="875761"/>
                    <a:pt x="222301" y="777717"/>
                    <a:pt x="222301" y="656773"/>
                  </a:cubicBezTo>
                  <a:cubicBezTo>
                    <a:pt x="222301" y="535829"/>
                    <a:pt x="124257" y="437785"/>
                    <a:pt x="3313" y="437785"/>
                  </a:cubicBezTo>
                  <a:lnTo>
                    <a:pt x="0" y="438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C44BF5-ECBB-4095-95CB-09DB607313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923" y="4627407"/>
            <a:ext cx="1143000" cy="3161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F0303DB-466D-499E-A2E6-89833F99D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45" y="3200338"/>
            <a:ext cx="7886700" cy="576696"/>
          </a:xfrm>
        </p:spPr>
        <p:txBody>
          <a:bodyPr rIns="0" bIns="4572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362D6D6-78AF-49F9-A040-5E075D57B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045" y="3802904"/>
            <a:ext cx="7886700" cy="369094"/>
          </a:xfrm>
        </p:spPr>
        <p:txBody>
          <a:bodyPr tIns="45720" rIns="0" anchor="t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693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C99DE75-D390-43B2-965F-47F362A2938F}"/>
              </a:ext>
            </a:extLst>
          </p:cNvPr>
          <p:cNvGrpSpPr/>
          <p:nvPr userDrawn="1"/>
        </p:nvGrpSpPr>
        <p:grpSpPr>
          <a:xfrm>
            <a:off x="-3313" y="0"/>
            <a:ext cx="9147313" cy="5143500"/>
            <a:chOff x="-3313" y="0"/>
            <a:chExt cx="9147313" cy="5143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82906F-4DC1-43C9-913F-828F2EEB8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930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313" y="0"/>
              <a:ext cx="9147313" cy="5143500"/>
            </a:xfrm>
            <a:prstGeom prst="rect">
              <a:avLst/>
            </a:prstGeom>
          </p:spPr>
        </p:pic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02A9DCF-BFFC-479D-A861-626870C6D808}"/>
                </a:ext>
              </a:extLst>
            </p:cNvPr>
            <p:cNvSpPr/>
            <p:nvPr/>
          </p:nvSpPr>
          <p:spPr>
            <a:xfrm>
              <a:off x="-3313" y="2961088"/>
              <a:ext cx="9147313" cy="1313546"/>
            </a:xfrm>
            <a:custGeom>
              <a:avLst/>
              <a:gdLst>
                <a:gd name="connsiteX0" fmla="*/ 0 w 9147313"/>
                <a:gd name="connsiteY0" fmla="*/ 0 h 1313546"/>
                <a:gd name="connsiteX1" fmla="*/ 9147313 w 9147313"/>
                <a:gd name="connsiteY1" fmla="*/ 0 h 1313546"/>
                <a:gd name="connsiteX2" fmla="*/ 9147313 w 9147313"/>
                <a:gd name="connsiteY2" fmla="*/ 1313546 h 1313546"/>
                <a:gd name="connsiteX3" fmla="*/ 0 w 9147313"/>
                <a:gd name="connsiteY3" fmla="*/ 1313546 h 1313546"/>
                <a:gd name="connsiteX4" fmla="*/ 0 w 9147313"/>
                <a:gd name="connsiteY4" fmla="*/ 875427 h 1313546"/>
                <a:gd name="connsiteX5" fmla="*/ 3313 w 9147313"/>
                <a:gd name="connsiteY5" fmla="*/ 875761 h 1313546"/>
                <a:gd name="connsiteX6" fmla="*/ 222301 w 9147313"/>
                <a:gd name="connsiteY6" fmla="*/ 656773 h 1313546"/>
                <a:gd name="connsiteX7" fmla="*/ 3313 w 9147313"/>
                <a:gd name="connsiteY7" fmla="*/ 437785 h 1313546"/>
                <a:gd name="connsiteX8" fmla="*/ 0 w 9147313"/>
                <a:gd name="connsiteY8" fmla="*/ 438119 h 1313546"/>
                <a:gd name="connsiteX9" fmla="*/ 0 w 9147313"/>
                <a:gd name="connsiteY9" fmla="*/ 0 h 131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7313" h="1313546">
                  <a:moveTo>
                    <a:pt x="0" y="0"/>
                  </a:moveTo>
                  <a:lnTo>
                    <a:pt x="9147313" y="0"/>
                  </a:lnTo>
                  <a:lnTo>
                    <a:pt x="9147313" y="1313546"/>
                  </a:lnTo>
                  <a:lnTo>
                    <a:pt x="0" y="1313546"/>
                  </a:lnTo>
                  <a:lnTo>
                    <a:pt x="0" y="875427"/>
                  </a:lnTo>
                  <a:lnTo>
                    <a:pt x="3313" y="875761"/>
                  </a:lnTo>
                  <a:cubicBezTo>
                    <a:pt x="124257" y="875761"/>
                    <a:pt x="222301" y="777717"/>
                    <a:pt x="222301" y="656773"/>
                  </a:cubicBezTo>
                  <a:cubicBezTo>
                    <a:pt x="222301" y="535829"/>
                    <a:pt x="124257" y="437785"/>
                    <a:pt x="3313" y="437785"/>
                  </a:cubicBezTo>
                  <a:lnTo>
                    <a:pt x="0" y="438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7160EB1-4AAC-4BE9-97E4-B0E1F620C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923" y="4627407"/>
            <a:ext cx="1143000" cy="3161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E5E803A-7D6A-47EE-AC5E-0753B0B5E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45" y="3200338"/>
            <a:ext cx="7886700" cy="576696"/>
          </a:xfrm>
        </p:spPr>
        <p:txBody>
          <a:bodyPr tIns="0" rIns="0" bIns="4572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0C06FD5B-6D64-4DEB-A850-94171A7C5E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045" y="3802904"/>
            <a:ext cx="7886700" cy="369094"/>
          </a:xfrm>
        </p:spPr>
        <p:txBody>
          <a:bodyPr tIns="45720" rIns="0" anchor="t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7706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1886" y="974881"/>
            <a:ext cx="3672248" cy="432197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1886" y="1458158"/>
            <a:ext cx="3672248" cy="3135506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21759" y="974881"/>
            <a:ext cx="3672248" cy="432197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921759" y="1458158"/>
            <a:ext cx="3672248" cy="3135506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999412" y="4994910"/>
            <a:ext cx="5314517" cy="14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Confidential © 2019 Five Prime Therapeutics, Inc.   All Rights Reserved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7EAF5-A93B-304F-AAAF-21BD2EACE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45" y="4742151"/>
            <a:ext cx="693907" cy="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0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1886" y="974881"/>
            <a:ext cx="3672248" cy="432197"/>
          </a:xfrm>
          <a:solidFill>
            <a:schemeClr val="accent1"/>
          </a:solidFill>
          <a:ln>
            <a:noFill/>
          </a:ln>
        </p:spPr>
        <p:txBody>
          <a:bodyPr lIns="91440" bIns="45720" anchor="b">
            <a:no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1886" y="1495425"/>
            <a:ext cx="3672248" cy="3098239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21759" y="974881"/>
            <a:ext cx="3672248" cy="432197"/>
          </a:xfrm>
          <a:solidFill>
            <a:schemeClr val="accent1"/>
          </a:solidFill>
          <a:ln>
            <a:noFill/>
          </a:ln>
        </p:spPr>
        <p:txBody>
          <a:bodyPr lIns="91440" bIns="45720" anchor="b">
            <a:no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921759" y="1495425"/>
            <a:ext cx="3672248" cy="3098239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999412" y="4994910"/>
            <a:ext cx="5314517" cy="14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Confidential © 2019 Five Prime Therapeutics, Inc.   All Rights Reserved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1F8063-58CA-9B41-A828-92512F1675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45" y="4742151"/>
            <a:ext cx="693907" cy="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7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6A15FE-E0A1-AA49-AD17-BE1014BE8E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452"/>
            <a:ext cx="9144000" cy="3000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4994910"/>
            <a:ext cx="9144001" cy="148590"/>
          </a:xfrm>
          <a:prstGeom prst="rect">
            <a:avLst/>
          </a:prstGeom>
          <a:solidFill>
            <a:srgbClr val="9D9F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0"/>
            <a:ext cx="8839200" cy="735849"/>
          </a:xfrm>
          <a:prstGeom prst="rect">
            <a:avLst/>
          </a:prstGeom>
          <a:effectLst/>
        </p:spPr>
        <p:txBody>
          <a:bodyPr vert="horz" lIns="0" tIns="0" rIns="91440" bIns="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899109"/>
            <a:ext cx="8534400" cy="3672891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Tx/>
              <a:buNone/>
              <a:tabLst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994910"/>
            <a:ext cx="1754884" cy="1459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9412" y="4994910"/>
            <a:ext cx="5314517" cy="1428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Confidential © 2019 Five Prime Therapeutics, Inc.  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8372" y="4994910"/>
            <a:ext cx="410829" cy="1428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49A4CE7A-1C3F-46C5-BC30-8A7891771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4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78" r:id="rId3"/>
    <p:sldLayoutId id="2147483908" r:id="rId4"/>
    <p:sldLayoutId id="2147483986" r:id="rId5"/>
    <p:sldLayoutId id="2147483987" r:id="rId6"/>
    <p:sldLayoutId id="2147483988" r:id="rId7"/>
    <p:sldLayoutId id="2147483909" r:id="rId8"/>
    <p:sldLayoutId id="2147483910" r:id="rId9"/>
    <p:sldLayoutId id="2147483911" r:id="rId10"/>
    <p:sldLayoutId id="2147483913" r:id="rId11"/>
    <p:sldLayoutId id="2147483980" r:id="rId12"/>
    <p:sldLayoutId id="2147483915" r:id="rId13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ct val="0"/>
        </a:spcBef>
        <a:buNone/>
        <a:defRPr sz="2100" kern="1200" cap="none">
          <a:ln w="3175" cmpd="sng">
            <a:noFill/>
          </a:ln>
          <a:solidFill>
            <a:schemeClr val="tx1">
              <a:lumMod val="65000"/>
              <a:lumOff val="3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marR="0" indent="0" algn="l" defTabSz="342900" rtl="0" eaLnBrk="1" fontAlgn="auto" latinLnBrk="0" hangingPunct="1">
        <a:lnSpc>
          <a:spcPct val="90000"/>
        </a:lnSpc>
        <a:spcBef>
          <a:spcPts val="363"/>
        </a:spcBef>
        <a:spcAft>
          <a:spcPts val="450"/>
        </a:spcAft>
        <a:buClr>
          <a:srgbClr val="125EAB"/>
        </a:buClr>
        <a:buSzPct val="110000"/>
        <a:buFontTx/>
        <a:buNone/>
        <a:tabLst/>
        <a:defRPr lang="en-US" sz="1500" kern="1200" cap="none" dirty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marR="0" indent="-214313" algn="l" defTabSz="342900" rtl="0" eaLnBrk="1" fontAlgn="auto" latinLnBrk="0" hangingPunct="1">
        <a:lnSpc>
          <a:spcPct val="90000"/>
        </a:lnSpc>
        <a:spcBef>
          <a:spcPts val="363"/>
        </a:spcBef>
        <a:spcAft>
          <a:spcPts val="450"/>
        </a:spcAft>
        <a:buClr>
          <a:srgbClr val="125EAB"/>
        </a:buClr>
        <a:buSzPct val="151000"/>
        <a:buFont typeface="Arial"/>
        <a:buChar char="•"/>
        <a:tabLst/>
        <a:defRPr lang="en-US" sz="1200" kern="1200" cap="none" dirty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marR="0" indent="-214313" algn="l" defTabSz="342900" rtl="0" eaLnBrk="1" fontAlgn="auto" latinLnBrk="0" hangingPunct="1">
        <a:lnSpc>
          <a:spcPct val="90000"/>
        </a:lnSpc>
        <a:spcBef>
          <a:spcPts val="363"/>
        </a:spcBef>
        <a:spcAft>
          <a:spcPts val="450"/>
        </a:spcAft>
        <a:buClr>
          <a:srgbClr val="125EAB"/>
        </a:buClr>
        <a:buSzPct val="151000"/>
        <a:buFont typeface="Arial"/>
        <a:buChar char="•"/>
        <a:tabLst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marR="0" indent="-128588" algn="l" defTabSz="342900" rtl="0" eaLnBrk="1" fontAlgn="auto" latinLnBrk="0" hangingPunct="1">
        <a:lnSpc>
          <a:spcPct val="90000"/>
        </a:lnSpc>
        <a:spcBef>
          <a:spcPts val="363"/>
        </a:spcBef>
        <a:spcAft>
          <a:spcPts val="450"/>
        </a:spcAft>
        <a:buClr>
          <a:srgbClr val="125EAB"/>
        </a:buClr>
        <a:buSzPct val="151000"/>
        <a:buFont typeface="Arial"/>
        <a:buChar char="•"/>
        <a:tabLst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marR="0" indent="-128588" algn="l" defTabSz="342900" rtl="0" eaLnBrk="1" fontAlgn="auto" latinLnBrk="0" hangingPunct="1">
        <a:lnSpc>
          <a:spcPct val="90000"/>
        </a:lnSpc>
        <a:spcBef>
          <a:spcPts val="363"/>
        </a:spcBef>
        <a:spcAft>
          <a:spcPts val="450"/>
        </a:spcAft>
        <a:buClr>
          <a:srgbClr val="125EAB"/>
        </a:buClr>
        <a:buSzPct val="151000"/>
        <a:buFont typeface="Arial"/>
        <a:buChar char="•"/>
        <a:tabLst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pos="6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naniwens/fiveprime2019-overflow_sensor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C8B6-2CFE-457D-87A4-55ED00DB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148445"/>
            <a:ext cx="7886700" cy="576696"/>
          </a:xfrm>
        </p:spPr>
        <p:txBody>
          <a:bodyPr/>
          <a:lstStyle/>
          <a:p>
            <a:r>
              <a:rPr lang="en-US" dirty="0"/>
              <a:t>Overflow Sensor for ELISA Plate Washer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592C9-0103-4AE5-932D-B763FB000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3670781"/>
            <a:ext cx="7886700" cy="516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Jenna Wen</a:t>
            </a:r>
          </a:p>
          <a:p>
            <a:r>
              <a:rPr lang="en-US" dirty="0"/>
              <a:t>August 12, 2019</a:t>
            </a:r>
          </a:p>
        </p:txBody>
      </p:sp>
    </p:spTree>
    <p:extLst>
      <p:ext uri="{BB962C8B-B14F-4D97-AF65-F5344CB8AC3E}">
        <p14:creationId xmlns:p14="http://schemas.microsoft.com/office/powerpoint/2010/main" val="33308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E7CD322-3EEC-4BF4-86C4-57FF92D30B16}"/>
              </a:ext>
            </a:extLst>
          </p:cNvPr>
          <p:cNvSpPr txBox="1">
            <a:spLocks/>
          </p:cNvSpPr>
          <p:nvPr/>
        </p:nvSpPr>
        <p:spPr>
          <a:xfrm>
            <a:off x="677917" y="2084892"/>
            <a:ext cx="7788165" cy="973715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none">
                <a:ln w="3175" cmpd="sng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CAD files, circuit diagrams, BOM, and SOP at: 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https://github.com/jennaniwens/fiveprime2019-overflow_sensor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5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F42EB7-984D-4DAF-A526-619BB74BAB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1" y="877243"/>
            <a:ext cx="8598154" cy="415529"/>
          </a:xfrm>
        </p:spPr>
        <p:txBody>
          <a:bodyPr/>
          <a:lstStyle/>
          <a:p>
            <a:r>
              <a:rPr lang="en-US" dirty="0"/>
              <a:t>Added a feature to washing systems to detect liquid overflow and stop washer function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00F270-25DB-4747-B43C-EF58FFB7A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1A1DE-A375-4081-9DF6-BE496A4586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© 2019 Five Prime Therapeutics, Inc.   All Rights Reserved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75ABC-B7BF-41E5-89B1-605AA3054D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2E525-6EC8-46CC-BC0F-99D3E1FE99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r="16528"/>
          <a:stretch/>
        </p:blipFill>
        <p:spPr>
          <a:xfrm rot="5400000">
            <a:off x="5248547" y="1240949"/>
            <a:ext cx="2726304" cy="3242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A0292-28C4-490A-AF4A-927D3DEFAD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01" y="1499165"/>
            <a:ext cx="3611840" cy="2708880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92A9AB3-52A0-4CA8-BCF3-7D1A1BC562D0}"/>
              </a:ext>
            </a:extLst>
          </p:cNvPr>
          <p:cNvSpPr txBox="1">
            <a:spLocks/>
          </p:cNvSpPr>
          <p:nvPr/>
        </p:nvSpPr>
        <p:spPr>
          <a:xfrm>
            <a:off x="877609" y="4256307"/>
            <a:ext cx="3767958" cy="41552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72641" marR="0" indent="-172641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lang="en-US" sz="15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6472" marR="0" indent="-171450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lang="en-US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58404" marR="0" indent="-170260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729854" marR="0" indent="-171450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113" marR="0" indent="-170260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Plate washer with overflow sensor mounted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1577B7A-244F-45B9-A0BA-BF833B2044A4}"/>
              </a:ext>
            </a:extLst>
          </p:cNvPr>
          <p:cNvSpPr txBox="1">
            <a:spLocks/>
          </p:cNvSpPr>
          <p:nvPr/>
        </p:nvSpPr>
        <p:spPr>
          <a:xfrm>
            <a:off x="4990329" y="4266257"/>
            <a:ext cx="3767958" cy="41552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72641" marR="0" indent="-172641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lang="en-US" sz="15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6472" marR="0" indent="-171450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lang="en-US"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58404" marR="0" indent="-170260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729854" marR="0" indent="-171450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113" marR="0" indent="-170260" algn="l" defTabSz="342900" rtl="0" eaLnBrk="1" fontAlgn="auto" latinLnBrk="0" hangingPunct="1">
              <a:lnSpc>
                <a:spcPct val="95000"/>
              </a:lnSpc>
              <a:spcBef>
                <a:spcPts val="363"/>
              </a:spcBef>
              <a:spcAft>
                <a:spcPts val="450"/>
              </a:spcAft>
              <a:buClr>
                <a:srgbClr val="125EAB"/>
              </a:buClr>
              <a:buSzPct val="110000"/>
              <a:buFont typeface="Lucida Grande"/>
              <a:buChar char="•"/>
              <a:tabLst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Overflow sensing module </a:t>
            </a:r>
          </a:p>
        </p:txBody>
      </p:sp>
    </p:spTree>
    <p:extLst>
      <p:ext uri="{BB962C8B-B14F-4D97-AF65-F5344CB8AC3E}">
        <p14:creationId xmlns:p14="http://schemas.microsoft.com/office/powerpoint/2010/main" val="198776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 uiExpand="1" build="p"/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A3F502-2F98-4B56-B412-60697742CF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ELISA plate washers can’t sense liquid spills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409A7B-BE22-4613-B4F9-ADB6BFC2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85B6-3B39-44F6-A746-07E2CA5EBA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© 2019 Five Prime Therapeutics, Inc.   All Rights Reserved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D1839-2FCF-46A0-B4BE-EEA552D7E2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5A394-93BC-4B4A-B3FF-3D8FA56410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r="16528"/>
          <a:stretch/>
        </p:blipFill>
        <p:spPr>
          <a:xfrm rot="5400000">
            <a:off x="3904263" y="1380343"/>
            <a:ext cx="2690594" cy="320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42202-2C75-4A21-AA57-75B7F2ACF55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3132" y="1971436"/>
            <a:ext cx="2690595" cy="2018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19635A-DE85-48AB-BBE4-C54A4AE4F26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t="7407" r="6944" b="3989"/>
          <a:stretch/>
        </p:blipFill>
        <p:spPr bwMode="auto">
          <a:xfrm>
            <a:off x="0" y="1635178"/>
            <a:ext cx="3369733" cy="2690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0D6F18-6F19-4B95-8A5C-E87AEB46AA5B}"/>
              </a:ext>
            </a:extLst>
          </p:cNvPr>
          <p:cNvSpPr/>
          <p:nvPr/>
        </p:nvSpPr>
        <p:spPr>
          <a:xfrm>
            <a:off x="1019916" y="3922036"/>
            <a:ext cx="250886" cy="23520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448DB-3F1F-4C8B-A5A4-68C8F288A209}"/>
              </a:ext>
            </a:extLst>
          </p:cNvPr>
          <p:cNvCxnSpPr>
            <a:cxnSpLocks/>
          </p:cNvCxnSpPr>
          <p:nvPr/>
        </p:nvCxnSpPr>
        <p:spPr>
          <a:xfrm flipV="1">
            <a:off x="1145359" y="4341867"/>
            <a:ext cx="1" cy="5089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77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E28B4C-5E6E-432A-BAF3-1EFC1F42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Sensing System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D4607-2E5E-46D7-9A40-8AE7245548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© 2019 Five Prime Therapeutics, Inc.   All Rights </a:t>
            </a:r>
            <a:r>
              <a:rPr lang="en-US" dirty="0" err="1"/>
              <a:t>Reservedf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E309F-36B0-4F43-96DF-700273F497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8F2AE-7447-479B-9101-7503B010E020}"/>
              </a:ext>
            </a:extLst>
          </p:cNvPr>
          <p:cNvSpPr txBox="1"/>
          <p:nvPr/>
        </p:nvSpPr>
        <p:spPr>
          <a:xfrm>
            <a:off x="36689" y="1145315"/>
            <a:ext cx="95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Washer is running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86C3A-DAD6-45DC-9F39-FA4D44D11ED7}"/>
              </a:ext>
            </a:extLst>
          </p:cNvPr>
          <p:cNvSpPr txBox="1"/>
          <p:nvPr/>
        </p:nvSpPr>
        <p:spPr>
          <a:xfrm>
            <a:off x="82862" y="3306502"/>
            <a:ext cx="86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Spill occurs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717A3-26C9-46F5-8983-79066FBFF33D}"/>
              </a:ext>
            </a:extLst>
          </p:cNvPr>
          <p:cNvSpPr txBox="1"/>
          <p:nvPr/>
        </p:nvSpPr>
        <p:spPr>
          <a:xfrm>
            <a:off x="1177310" y="3276768"/>
            <a:ext cx="86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Spill is detected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BE4BA-83A7-4684-B8AB-6587A3450FB2}"/>
              </a:ext>
            </a:extLst>
          </p:cNvPr>
          <p:cNvSpPr txBox="1"/>
          <p:nvPr/>
        </p:nvSpPr>
        <p:spPr>
          <a:xfrm>
            <a:off x="2421958" y="3247756"/>
            <a:ext cx="1087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Washer is turned off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A2193-BAF7-4A60-8258-AC612B4724D0}"/>
              </a:ext>
            </a:extLst>
          </p:cNvPr>
          <p:cNvSpPr txBox="1"/>
          <p:nvPr/>
        </p:nvSpPr>
        <p:spPr>
          <a:xfrm>
            <a:off x="2360887" y="1534308"/>
            <a:ext cx="1209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User cleans up spill and restarts washer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493595-54CC-4E58-963F-FB749F910F34}"/>
              </a:ext>
            </a:extLst>
          </p:cNvPr>
          <p:cNvSpPr/>
          <p:nvPr/>
        </p:nvSpPr>
        <p:spPr>
          <a:xfrm rot="5400000">
            <a:off x="377869" y="2952134"/>
            <a:ext cx="274380" cy="1428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0190731_123149">
            <a:hlinkClick r:id="" action="ppaction://media"/>
            <a:extLst>
              <a:ext uri="{FF2B5EF4-FFF2-40B4-BE49-F238E27FC236}">
                <a16:creationId xmlns:a16="http://schemas.microsoft.com/office/drawing/2014/main" id="{3CC2F8FD-CAFE-4996-9ED0-ECC7E867E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776148" y="167564"/>
            <a:ext cx="3298097" cy="54376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4C519A-1EB3-49EC-92A7-507D5A3D59D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66" b="8420"/>
          <a:stretch/>
        </p:blipFill>
        <p:spPr bwMode="auto">
          <a:xfrm rot="5400000">
            <a:off x="1087422" y="3838933"/>
            <a:ext cx="1134022" cy="1056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Arrow: U-Turn 14">
            <a:extLst>
              <a:ext uri="{FF2B5EF4-FFF2-40B4-BE49-F238E27FC236}">
                <a16:creationId xmlns:a16="http://schemas.microsoft.com/office/drawing/2014/main" id="{ADA2E330-2D35-496F-9597-AB7601194804}"/>
              </a:ext>
            </a:extLst>
          </p:cNvPr>
          <p:cNvSpPr/>
          <p:nvPr/>
        </p:nvSpPr>
        <p:spPr>
          <a:xfrm flipH="1">
            <a:off x="393349" y="816199"/>
            <a:ext cx="2599137" cy="322005"/>
          </a:xfrm>
          <a:prstGeom prst="uturnArrow">
            <a:avLst>
              <a:gd name="adj1" fmla="val 20169"/>
              <a:gd name="adj2" fmla="val 25000"/>
              <a:gd name="adj3" fmla="val 24703"/>
              <a:gd name="adj4" fmla="val 43750"/>
              <a:gd name="adj5" fmla="val 10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826E4A-FB3E-4FDF-A9A4-AC4AE8ED7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47245" y="3885839"/>
            <a:ext cx="1157616" cy="9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E08539-4B49-40B7-81EF-9F3087057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V="1">
            <a:off x="47198" y="1703667"/>
            <a:ext cx="1053725" cy="102016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682B159-0DF3-4937-B3FC-19567A446523}"/>
              </a:ext>
            </a:extLst>
          </p:cNvPr>
          <p:cNvSpPr/>
          <p:nvPr/>
        </p:nvSpPr>
        <p:spPr>
          <a:xfrm>
            <a:off x="907645" y="3430967"/>
            <a:ext cx="274380" cy="1428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0B3B672-DA11-4328-B459-4EC0D378A32C}"/>
              </a:ext>
            </a:extLst>
          </p:cNvPr>
          <p:cNvSpPr/>
          <p:nvPr/>
        </p:nvSpPr>
        <p:spPr>
          <a:xfrm>
            <a:off x="2128655" y="3423525"/>
            <a:ext cx="274380" cy="1428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32B9FA3-02FA-40CC-834E-78AD966DAA90}"/>
              </a:ext>
            </a:extLst>
          </p:cNvPr>
          <p:cNvSpPr/>
          <p:nvPr/>
        </p:nvSpPr>
        <p:spPr>
          <a:xfrm rot="16200000">
            <a:off x="2857565" y="2961694"/>
            <a:ext cx="274380" cy="1428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2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5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20" grpId="0" animBg="1"/>
      <p:bldP spid="15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D6B59A3-F9EE-4F70-A596-77C2D83D00D7}"/>
              </a:ext>
            </a:extLst>
          </p:cNvPr>
          <p:cNvGrpSpPr/>
          <p:nvPr/>
        </p:nvGrpSpPr>
        <p:grpSpPr>
          <a:xfrm>
            <a:off x="2618852" y="3936456"/>
            <a:ext cx="3671887" cy="885366"/>
            <a:chOff x="900112" y="3928054"/>
            <a:chExt cx="3671887" cy="89376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D36D858-F199-4245-8A04-0C92537B6F10}"/>
                </a:ext>
              </a:extLst>
            </p:cNvPr>
            <p:cNvSpPr/>
            <p:nvPr/>
          </p:nvSpPr>
          <p:spPr>
            <a:xfrm>
              <a:off x="900112" y="3942230"/>
              <a:ext cx="3671887" cy="87958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C56F88-51B4-4DCB-99B9-184AE9772A01}"/>
                </a:ext>
              </a:extLst>
            </p:cNvPr>
            <p:cNvSpPr txBox="1"/>
            <p:nvPr/>
          </p:nvSpPr>
          <p:spPr>
            <a:xfrm>
              <a:off x="975109" y="3928054"/>
              <a:ext cx="1810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Indicator light</a:t>
              </a:r>
              <a:r>
                <a:rPr lang="en-US" sz="1400" dirty="0"/>
                <a:t> states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EEF572-785D-4146-992B-275EB8DB2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Circuit &amp; Components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E3069-2930-4D9A-B031-4B88DFB5E6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© 2019 Five Prime Therapeutics, Inc.   All Rights Reserved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C506E-23B1-4463-AF50-6DF16BCC19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780707-CC43-437F-958F-F21C2ABA6F74}"/>
              </a:ext>
            </a:extLst>
          </p:cNvPr>
          <p:cNvGrpSpPr/>
          <p:nvPr/>
        </p:nvGrpSpPr>
        <p:grpSpPr>
          <a:xfrm>
            <a:off x="7162562" y="842224"/>
            <a:ext cx="1875798" cy="1208032"/>
            <a:chOff x="5400676" y="987623"/>
            <a:chExt cx="2893218" cy="73866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7BAE300-10FA-4D7C-9257-A8DFAC3439E6}"/>
                </a:ext>
              </a:extLst>
            </p:cNvPr>
            <p:cNvSpPr/>
            <p:nvPr/>
          </p:nvSpPr>
          <p:spPr>
            <a:xfrm>
              <a:off x="5400676" y="987623"/>
              <a:ext cx="2893218" cy="7358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7DB74A-E282-478F-8430-7DED53912FD5}"/>
                </a:ext>
              </a:extLst>
            </p:cNvPr>
            <p:cNvSpPr txBox="1"/>
            <p:nvPr/>
          </p:nvSpPr>
          <p:spPr>
            <a:xfrm>
              <a:off x="5450682" y="987623"/>
              <a:ext cx="2793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Varistor</a:t>
              </a:r>
              <a:r>
                <a:rPr lang="en-US" sz="1400" dirty="0"/>
                <a:t> placed in parallel with washer to protect it from voltage spike after the machine is reset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FD03B02-4C0A-417F-947D-DA33AB949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135312"/>
              </p:ext>
            </p:extLst>
          </p:nvPr>
        </p:nvGraphicFramePr>
        <p:xfrm>
          <a:off x="2792688" y="4231371"/>
          <a:ext cx="3333749" cy="514350"/>
        </p:xfrm>
        <a:graphic>
          <a:graphicData uri="http://schemas.openxmlformats.org/drawingml/2006/table">
            <a:tbl>
              <a:tblPr firstRow="1" firstCol="1" bandRow="1"/>
              <a:tblGrid>
                <a:gridCol w="450058">
                  <a:extLst>
                    <a:ext uri="{9D8B030D-6E8A-4147-A177-3AD203B41FA5}">
                      <a16:colId xmlns:a16="http://schemas.microsoft.com/office/drawing/2014/main" val="1592246227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4075543291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247539755"/>
                    </a:ext>
                  </a:extLst>
                </a:gridCol>
                <a:gridCol w="954879">
                  <a:extLst>
                    <a:ext uri="{9D8B030D-6E8A-4147-A177-3AD203B41FA5}">
                      <a16:colId xmlns:a16="http://schemas.microsoft.com/office/drawing/2014/main" val="661391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Light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State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Circuit State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Washer State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645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Tripped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29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Actively Sensing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706296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9C1D2D-CD2A-4E7C-B5BC-3D6715E20518}"/>
              </a:ext>
            </a:extLst>
          </p:cNvPr>
          <p:cNvCxnSpPr>
            <a:stCxn id="13" idx="1"/>
          </p:cNvCxnSpPr>
          <p:nvPr/>
        </p:nvCxnSpPr>
        <p:spPr>
          <a:xfrm flipH="1">
            <a:off x="6350794" y="1443938"/>
            <a:ext cx="811768" cy="15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FD0479-4932-4BC7-BB76-A12BFC13D3A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454796" y="3355976"/>
            <a:ext cx="0" cy="594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7A830B-1185-4A15-843A-9E415479310F}"/>
              </a:ext>
            </a:extLst>
          </p:cNvPr>
          <p:cNvGrpSpPr/>
          <p:nvPr/>
        </p:nvGrpSpPr>
        <p:grpSpPr>
          <a:xfrm>
            <a:off x="125636" y="3823132"/>
            <a:ext cx="1389579" cy="1004302"/>
            <a:chOff x="5400676" y="987623"/>
            <a:chExt cx="2893218" cy="73584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180C7F3-F7D9-4DA0-B44F-1176B1A14610}"/>
                </a:ext>
              </a:extLst>
            </p:cNvPr>
            <p:cNvSpPr/>
            <p:nvPr/>
          </p:nvSpPr>
          <p:spPr>
            <a:xfrm>
              <a:off x="5400676" y="987623"/>
              <a:ext cx="2893218" cy="7358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EB2861-8BA7-4CAF-AF94-DFD51E0C722C}"/>
                </a:ext>
              </a:extLst>
            </p:cNvPr>
            <p:cNvSpPr txBox="1"/>
            <p:nvPr/>
          </p:nvSpPr>
          <p:spPr>
            <a:xfrm>
              <a:off x="5450682" y="987623"/>
              <a:ext cx="2836279" cy="45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1"/>
                  </a:solidFill>
                </a:rPr>
                <a:t>Flyback</a:t>
              </a:r>
              <a:r>
                <a:rPr lang="en-US" sz="1400" dirty="0">
                  <a:solidFill>
                    <a:schemeClr val="accent1"/>
                  </a:solidFill>
                </a:rPr>
                <a:t> diode</a:t>
              </a:r>
              <a:r>
                <a:rPr lang="en-US" sz="1400" dirty="0"/>
                <a:t> to dissipate voltage spikes from the relay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8E158B-061A-4CC7-B24F-1447A379B18F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515215" y="2571750"/>
            <a:ext cx="511117" cy="1753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804FA1-909F-4D54-82DC-6A5D002D2717}"/>
              </a:ext>
            </a:extLst>
          </p:cNvPr>
          <p:cNvGrpSpPr/>
          <p:nvPr/>
        </p:nvGrpSpPr>
        <p:grpSpPr>
          <a:xfrm>
            <a:off x="122306" y="841791"/>
            <a:ext cx="1389579" cy="1371214"/>
            <a:chOff x="5400676" y="987623"/>
            <a:chExt cx="2893218" cy="85692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9DB1652-5747-403D-973A-8903CF05BC44}"/>
                </a:ext>
              </a:extLst>
            </p:cNvPr>
            <p:cNvSpPr/>
            <p:nvPr/>
          </p:nvSpPr>
          <p:spPr>
            <a:xfrm>
              <a:off x="5400676" y="987623"/>
              <a:ext cx="2893218" cy="7358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EE340B-BD76-47E1-AEE2-C7228F89C772}"/>
                </a:ext>
              </a:extLst>
            </p:cNvPr>
            <p:cNvSpPr txBox="1"/>
            <p:nvPr/>
          </p:nvSpPr>
          <p:spPr>
            <a:xfrm>
              <a:off x="5450681" y="987623"/>
              <a:ext cx="2836279" cy="85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Capacitive sensor </a:t>
              </a:r>
              <a:r>
                <a:rPr lang="en-US" sz="1400" dirty="0"/>
                <a:t>senses capacitive changes up to 8mm away 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A729E4-FE1F-4457-ACF7-42BB95AC381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511885" y="1430527"/>
            <a:ext cx="273380" cy="169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44911A-EFC3-46F2-AE21-1BE4DF11CF06}"/>
              </a:ext>
            </a:extLst>
          </p:cNvPr>
          <p:cNvGrpSpPr/>
          <p:nvPr/>
        </p:nvGrpSpPr>
        <p:grpSpPr>
          <a:xfrm>
            <a:off x="7274486" y="3869178"/>
            <a:ext cx="1731453" cy="952644"/>
            <a:chOff x="5400676" y="987623"/>
            <a:chExt cx="2893218" cy="73584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428F8A1-DED3-4456-95FC-C1E77B2BD068}"/>
                </a:ext>
              </a:extLst>
            </p:cNvPr>
            <p:cNvSpPr/>
            <p:nvPr/>
          </p:nvSpPr>
          <p:spPr>
            <a:xfrm>
              <a:off x="5400676" y="987623"/>
              <a:ext cx="2893218" cy="7358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566C07-6F7C-426E-BBB8-C8BF2D38108B}"/>
                </a:ext>
              </a:extLst>
            </p:cNvPr>
            <p:cNvSpPr txBox="1"/>
            <p:nvPr/>
          </p:nvSpPr>
          <p:spPr>
            <a:xfrm>
              <a:off x="5450680" y="987623"/>
              <a:ext cx="2836279" cy="73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DC to AC Relay </a:t>
              </a:r>
              <a:r>
                <a:rPr lang="en-US" sz="1400" dirty="0"/>
                <a:t>interface between sensing circuit and washer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ABA2A6-85D3-4AD2-B724-F3545113C93C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5643563" y="3355976"/>
            <a:ext cx="1630923" cy="989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72BFA24-CAA6-4776-B41D-B240C81415EB}"/>
              </a:ext>
            </a:extLst>
          </p:cNvPr>
          <p:cNvGrpSpPr/>
          <p:nvPr/>
        </p:nvGrpSpPr>
        <p:grpSpPr>
          <a:xfrm>
            <a:off x="1785265" y="735849"/>
            <a:ext cx="5409718" cy="3030891"/>
            <a:chOff x="1785265" y="735849"/>
            <a:chExt cx="5409718" cy="30308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A324E2-77AB-45FD-913A-840F428F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5265" y="735849"/>
              <a:ext cx="5409718" cy="301684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078E6E-4D71-442B-B752-EAFBEA95EE57}"/>
                </a:ext>
              </a:extLst>
            </p:cNvPr>
            <p:cNvSpPr txBox="1"/>
            <p:nvPr/>
          </p:nvSpPr>
          <p:spPr>
            <a:xfrm>
              <a:off x="2026332" y="3428186"/>
              <a:ext cx="10042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Circuit design by Stephen Mehi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23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E0402E-E507-438E-BF03-CA99B39A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Mount Considerations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69E12-6845-4198-B2AC-156E2B39FA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© 2019 Five Prime Therapeutics, Inc.   All Rights Reserved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F943A-5E78-43D6-9934-2879794C89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DBD1D-17D6-4656-80BE-FFE3D41B1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13" y="2162623"/>
            <a:ext cx="1975351" cy="2561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71C200-0522-4787-821A-BA728B2C0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97" y="2162622"/>
            <a:ext cx="1547796" cy="2561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55783-57D2-4A77-BA3F-399E95470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84" y="2162623"/>
            <a:ext cx="1867443" cy="2561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A8E25-88A6-470A-B9C0-549DD3028C1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2004" y="2510285"/>
            <a:ext cx="2530448" cy="1897962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117B31D-E3E7-4269-98A7-35F674E4D3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1" y="891541"/>
            <a:ext cx="8534400" cy="1032082"/>
          </a:xfrm>
        </p:spPr>
        <p:txBody>
          <a:bodyPr/>
          <a:lstStyle/>
          <a:p>
            <a:r>
              <a:rPr lang="en-US" dirty="0"/>
              <a:t>Did not want to drill a hole into plate washer (used existing hole)</a:t>
            </a:r>
          </a:p>
          <a:p>
            <a:r>
              <a:rPr lang="en-US" dirty="0"/>
              <a:t>Sturdy enough to hold sensor up even when not in use</a:t>
            </a:r>
          </a:p>
          <a:p>
            <a:r>
              <a:rPr lang="en-US" dirty="0"/>
              <a:t>Intuitive for user to remove and clean </a:t>
            </a:r>
          </a:p>
        </p:txBody>
      </p:sp>
    </p:spTree>
    <p:extLst>
      <p:ext uri="{BB962C8B-B14F-4D97-AF65-F5344CB8AC3E}">
        <p14:creationId xmlns:p14="http://schemas.microsoft.com/office/powerpoint/2010/main" val="35184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EFB6C5-C546-407B-AD1F-1F1A8093B0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1" y="891540"/>
            <a:ext cx="5684519" cy="4032152"/>
          </a:xfrm>
        </p:spPr>
        <p:txBody>
          <a:bodyPr>
            <a:normAutofit/>
          </a:bodyPr>
          <a:lstStyle/>
          <a:p>
            <a:r>
              <a:rPr lang="en-US" dirty="0"/>
              <a:t>States table (switch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 Normally Open / Normally Closed states of components</a:t>
            </a:r>
          </a:p>
          <a:p>
            <a:r>
              <a:rPr lang="en-US" dirty="0"/>
              <a:t>Latching relay wiring </a:t>
            </a:r>
          </a:p>
          <a:p>
            <a:pPr lvl="1"/>
            <a:r>
              <a:rPr lang="en-US" dirty="0"/>
              <a:t>Translating circuit diagram to electrical component</a:t>
            </a:r>
          </a:p>
          <a:p>
            <a:r>
              <a:rPr lang="en-US" dirty="0"/>
              <a:t>Prototyping the sensor mount </a:t>
            </a:r>
          </a:p>
          <a:p>
            <a:pPr lvl="1"/>
            <a:r>
              <a:rPr lang="en-US" dirty="0"/>
              <a:t>Contacted external vendor for machining </a:t>
            </a:r>
          </a:p>
          <a:p>
            <a:r>
              <a:rPr lang="en-US" dirty="0"/>
              <a:t>SOP-writing</a:t>
            </a:r>
          </a:p>
          <a:p>
            <a:pPr lvl="1"/>
            <a:r>
              <a:rPr lang="en-US" dirty="0"/>
              <a:t>for resetting, cleaning, and switching out indicator light</a:t>
            </a:r>
          </a:p>
          <a:p>
            <a:pPr lvl="1"/>
            <a:r>
              <a:rPr lang="en-US" dirty="0"/>
              <a:t>Includes FAQs, wiring details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CB21B-F2B0-4520-A2FF-B33E15FD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0"/>
            <a:ext cx="8839200" cy="735849"/>
          </a:xfrm>
        </p:spPr>
        <p:txBody>
          <a:bodyPr/>
          <a:lstStyle/>
          <a:p>
            <a:r>
              <a:rPr lang="en-US" dirty="0"/>
              <a:t>Things Learned from Overflow Sensor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754CE-A39E-4617-B2B6-A5B8EAEF70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© 2019 Five Prime Therapeutics, Inc.   All Rights Reserved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AA3E8-744D-45CA-A5FF-5AD937CD4F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A4CE7A-1C3F-46C5-BC30-8A7891771AD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F6C32-3361-45A0-A71F-2518B7FFFE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18174" y="-333734"/>
            <a:ext cx="4572000" cy="199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64FA2-DEF6-4277-8AD9-A2A3A3F183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4900" y="2616519"/>
            <a:ext cx="2643948" cy="23689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F6D50ED-4B83-4C83-8B33-FA17AA314731}"/>
              </a:ext>
            </a:extLst>
          </p:cNvPr>
          <p:cNvGrpSpPr/>
          <p:nvPr/>
        </p:nvGrpSpPr>
        <p:grpSpPr>
          <a:xfrm>
            <a:off x="1166396" y="1213188"/>
            <a:ext cx="3671887" cy="885366"/>
            <a:chOff x="900112" y="3928054"/>
            <a:chExt cx="3671887" cy="8937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2A8AA60-FC0F-4A5F-828B-8122BB4E0EF6}"/>
                </a:ext>
              </a:extLst>
            </p:cNvPr>
            <p:cNvSpPr/>
            <p:nvPr/>
          </p:nvSpPr>
          <p:spPr>
            <a:xfrm>
              <a:off x="900112" y="3942230"/>
              <a:ext cx="3671887" cy="87958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492D8-BC53-40C0-83AA-8266230EFC7D}"/>
                </a:ext>
              </a:extLst>
            </p:cNvPr>
            <p:cNvSpPr txBox="1"/>
            <p:nvPr/>
          </p:nvSpPr>
          <p:spPr>
            <a:xfrm>
              <a:off x="975109" y="3928054"/>
              <a:ext cx="1810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Indicator light</a:t>
              </a:r>
              <a:r>
                <a:rPr lang="en-US" sz="1400" dirty="0"/>
                <a:t> states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E53421-5A13-492C-AFAA-988E8FB30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02249"/>
              </p:ext>
            </p:extLst>
          </p:nvPr>
        </p:nvGraphicFramePr>
        <p:xfrm>
          <a:off x="1335466" y="1521774"/>
          <a:ext cx="3333749" cy="514350"/>
        </p:xfrm>
        <a:graphic>
          <a:graphicData uri="http://schemas.openxmlformats.org/drawingml/2006/table">
            <a:tbl>
              <a:tblPr firstRow="1" firstCol="1" bandRow="1"/>
              <a:tblGrid>
                <a:gridCol w="450058">
                  <a:extLst>
                    <a:ext uri="{9D8B030D-6E8A-4147-A177-3AD203B41FA5}">
                      <a16:colId xmlns:a16="http://schemas.microsoft.com/office/drawing/2014/main" val="1592246227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4075543291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247539755"/>
                    </a:ext>
                  </a:extLst>
                </a:gridCol>
                <a:gridCol w="954879">
                  <a:extLst>
                    <a:ext uri="{9D8B030D-6E8A-4147-A177-3AD203B41FA5}">
                      <a16:colId xmlns:a16="http://schemas.microsoft.com/office/drawing/2014/main" val="661391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Light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State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Circuit State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Washer State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645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Tripped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029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Actively Sensing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70629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79AFC16A-FC5F-46D2-A5C8-5AF887894C2A}"/>
              </a:ext>
            </a:extLst>
          </p:cNvPr>
          <p:cNvGrpSpPr/>
          <p:nvPr/>
        </p:nvGrpSpPr>
        <p:grpSpPr>
          <a:xfrm>
            <a:off x="5139876" y="386527"/>
            <a:ext cx="4171283" cy="2229991"/>
            <a:chOff x="1717003" y="804111"/>
            <a:chExt cx="5643131" cy="301684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C649BE-7F48-4E05-9431-B7925EFD8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17003" y="804111"/>
              <a:ext cx="5409718" cy="301684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988E6A-9C62-4240-8AD9-B9A759BD673B}"/>
                </a:ext>
              </a:extLst>
            </p:cNvPr>
            <p:cNvSpPr txBox="1"/>
            <p:nvPr/>
          </p:nvSpPr>
          <p:spPr>
            <a:xfrm>
              <a:off x="5942991" y="1018468"/>
              <a:ext cx="1417143" cy="32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Stephen Mehi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A3F850C-417E-452E-AE59-8F530C2F9B9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42455" r="14193" b="-1"/>
          <a:stretch/>
        </p:blipFill>
        <p:spPr>
          <a:xfrm rot="5400000">
            <a:off x="4762248" y="2739199"/>
            <a:ext cx="1229551" cy="7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0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ve Prime">
  <a:themeElements>
    <a:clrScheme name="Five Prim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45EAA"/>
      </a:accent1>
      <a:accent2>
        <a:srgbClr val="9D9FA2"/>
      </a:accent2>
      <a:accent3>
        <a:srgbClr val="B87431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472BB97-0895-48B8-B15F-44C0708D2CC3}" vid="{1C13032F-E53B-4A68-9BA3-0E2D45EF92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C3FC090AB9B4BBF4AC5AF1014BE63" ma:contentTypeVersion="0" ma:contentTypeDescription="Create a new document." ma:contentTypeScope="" ma:versionID="a9796330ea7c9fa9a1a561d9096d613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3013E2-794F-4CC1-9512-631A7EA4AB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F1A2F0-27A6-4B37-9E4D-792AB797472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E68694-501D-466E-823B-5BF80C4E6B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4102</TotalTime>
  <Words>405</Words>
  <Application>Microsoft Office PowerPoint</Application>
  <PresentationFormat>On-screen Show (16:9)</PresentationFormat>
  <Paragraphs>92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Lucida Grande</vt:lpstr>
      <vt:lpstr>Five Prime</vt:lpstr>
      <vt:lpstr>Overflow Sensor for ELISA Plate Washer</vt:lpstr>
      <vt:lpstr>PowerPoint Presentation</vt:lpstr>
      <vt:lpstr>Overview</vt:lpstr>
      <vt:lpstr>Purpose</vt:lpstr>
      <vt:lpstr>Overflow Sensing System </vt:lpstr>
      <vt:lpstr>Sensing Circuit &amp; Components </vt:lpstr>
      <vt:lpstr>Sensor Mount Considerations</vt:lpstr>
      <vt:lpstr>Things Learned from Overflow Sensor Project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Jinghua Wen</dc:creator>
  <cp:lastModifiedBy>Jenna</cp:lastModifiedBy>
  <cp:revision>294</cp:revision>
  <dcterms:created xsi:type="dcterms:W3CDTF">2019-07-29T17:43:58Z</dcterms:created>
  <dcterms:modified xsi:type="dcterms:W3CDTF">2020-01-28T19:50:54Z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0x010100E7AC3FC090AB9B4BBF4AC5AF1014BE63</vt:lpwstr>
  </property>
</Properties>
</file>